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9"/>
  </p:notesMasterIdLst>
  <p:sldIdLst>
    <p:sldId id="256" r:id="rId2"/>
    <p:sldId id="321" r:id="rId3"/>
    <p:sldId id="308" r:id="rId4"/>
    <p:sldId id="268" r:id="rId5"/>
    <p:sldId id="307" r:id="rId6"/>
    <p:sldId id="319" r:id="rId7"/>
    <p:sldId id="267" r:id="rId8"/>
    <p:sldId id="318" r:id="rId9"/>
    <p:sldId id="271" r:id="rId10"/>
    <p:sldId id="273" r:id="rId11"/>
    <p:sldId id="296" r:id="rId12"/>
    <p:sldId id="274" r:id="rId13"/>
    <p:sldId id="275" r:id="rId14"/>
    <p:sldId id="276" r:id="rId15"/>
    <p:sldId id="277" r:id="rId16"/>
    <p:sldId id="278" r:id="rId17"/>
    <p:sldId id="279" r:id="rId18"/>
    <p:sldId id="280" r:id="rId19"/>
    <p:sldId id="297" r:id="rId20"/>
    <p:sldId id="281" r:id="rId21"/>
    <p:sldId id="298" r:id="rId22"/>
    <p:sldId id="282" r:id="rId23"/>
    <p:sldId id="299" r:id="rId24"/>
    <p:sldId id="301" r:id="rId25"/>
    <p:sldId id="293" r:id="rId26"/>
    <p:sldId id="294" r:id="rId27"/>
    <p:sldId id="288" r:id="rId28"/>
    <p:sldId id="302" r:id="rId29"/>
    <p:sldId id="305" r:id="rId30"/>
    <p:sldId id="314" r:id="rId31"/>
    <p:sldId id="312" r:id="rId32"/>
    <p:sldId id="315" r:id="rId33"/>
    <p:sldId id="269" r:id="rId34"/>
    <p:sldId id="306" r:id="rId35"/>
    <p:sldId id="320" r:id="rId36"/>
    <p:sldId id="260" r:id="rId37"/>
    <p:sldId id="262" r:id="rId38"/>
  </p:sldIdLst>
  <p:sldSz cx="12192000" cy="6858000"/>
  <p:notesSz cx="6858000" cy="9144000"/>
  <p:embeddedFontLst>
    <p:embeddedFont>
      <p:font typeface="Cambria Math" panose="02040503050406030204" pitchFamily="18" charset="0"/>
      <p:regular r:id="rId40"/>
    </p:embeddedFont>
    <p:embeddedFont>
      <p:font typeface="Wingdings 2" panose="05020102010507070707" pitchFamily="18" charset="2"/>
      <p:regular r:id="rId41"/>
    </p:embeddedFont>
    <p:embeddedFont>
      <p:font typeface="宋体" panose="02010600030101010101" pitchFamily="2" charset="-122"/>
      <p:regular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150264"/>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4" autoAdjust="0"/>
    <p:restoredTop sz="91020" autoAdjust="0"/>
  </p:normalViewPr>
  <p:slideViewPr>
    <p:cSldViewPr snapToGrid="0">
      <p:cViewPr varScale="1">
        <p:scale>
          <a:sx n="100" d="100"/>
          <a:sy n="100" d="100"/>
        </p:scale>
        <p:origin x="620" y="6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25</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27</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30</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31</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32</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33</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34</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36</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37</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6</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2022/4/17</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8.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0.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wmf"/><Relationship Id="rId10" Type="http://schemas.openxmlformats.org/officeDocument/2006/relationships/image" Target="../media/image12.jpeg"/><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7.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10" Type="http://schemas.openxmlformats.org/officeDocument/2006/relationships/image" Target="../media/image21.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jpe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377"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378"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88"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572"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573"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574"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grpSp>
        <p:nvGrpSpPr>
          <p:cNvPr id="3" name="组合 2"/>
          <p:cNvGrpSpPr/>
          <p:nvPr/>
        </p:nvGrpSpPr>
        <p:grpSpPr>
          <a:xfrm>
            <a:off x="375948" y="3723160"/>
            <a:ext cx="6019800" cy="2473940"/>
            <a:chOff x="650240" y="3429000"/>
            <a:chExt cx="6019800" cy="2473940"/>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ea typeface="宋体" panose="02010600030101010101" pitchFamily="2" charset="-122"/>
                </a:rPr>
                <a:t>图 两个向量的直观表示</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478534671"/>
              </p:ext>
            </p:extLst>
          </p:nvPr>
        </p:nvGraphicFramePr>
        <p:xfrm>
          <a:off x="2823862" y="5151675"/>
          <a:ext cx="6544274" cy="1307867"/>
        </p:xfrm>
        <a:graphic>
          <a:graphicData uri="http://schemas.openxmlformats.org/presentationml/2006/ole">
            <mc:AlternateContent xmlns:mc="http://schemas.openxmlformats.org/markup-compatibility/2006">
              <mc:Choice xmlns:v="urn:schemas-microsoft-com:vml" Requires="v">
                <p:oleObj spid="_x0000_s3249"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2823862" y="515167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79"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b="1" dirty="0">
                <a:ea typeface="宋体" panose="02010600030101010101" pitchFamily="2" charset="-122"/>
                <a:cs typeface="Times New Roman" panose="02020603050405020304" pitchFamily="18" charset="0"/>
              </a:rPr>
              <a:t>让座时间便可以直接通过初始队列的顺序计算。</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原因：队伍对同行乘客的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保序性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1991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递归地计算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（为方便起见）下标大或小直接表示顺序后或前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subscript’s magnitude reflect the sequence in the queue</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96"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492"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493"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br>
              <a:rPr lang="en-US" altLang="zh-CN" dirty="0"/>
            </a:br>
            <a:r>
              <a:rPr lang="en-US" altLang="zh-CN" sz="2000" dirty="0">
                <a:latin typeface="+mj-lt"/>
              </a:rPr>
              <a:t>Table of Contents</a:t>
            </a:r>
            <a:endParaRPr lang="zh-CN" altLang="en-US" dirty="0">
              <a:latin typeface="+mj-lt"/>
            </a:endParaRPr>
          </a:p>
        </p:txBody>
      </p:sp>
      <p:sp>
        <p:nvSpPr>
          <p:cNvPr id="3" name="内容占位符 2"/>
          <p:cNvSpPr>
            <a:spLocks noGrp="1"/>
          </p:cNvSpPr>
          <p:nvPr>
            <p:ph sz="half" idx="1"/>
          </p:nvPr>
        </p:nvSpPr>
        <p:spPr/>
        <p:txBody>
          <a:bodyPr anchor="t">
            <a:noAutofit/>
          </a:bodyPr>
          <a:lstStyle/>
          <a:p>
            <a:r>
              <a:rPr lang="zh-CN" altLang="en-US" sz="1500" dirty="0">
                <a:latin typeface="Times New Roman" panose="02020603050405020304" pitchFamily="18" charset="0"/>
                <a:cs typeface="Times New Roman" panose="02020603050405020304" pitchFamily="18" charset="0"/>
              </a:rPr>
              <a:t>模型分析与结构</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假设</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变量表</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定义</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模型总览</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构建数学模型计算登机时间</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离机与登机的关联</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满意度指数</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敏感度分析</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应用到不同机型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优缺点</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给航空公司的建议信 </a:t>
            </a:r>
            <a:endParaRPr lang="zh-CN" altLang="en-US" sz="1500" dirty="0"/>
          </a:p>
          <a:p>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dirty="0">
              <a:latin typeface="Times New Roman" panose="02020603050405020304" pitchFamily="18" charset="0"/>
              <a:cs typeface="Times New Roman" panose="02020603050405020304" pitchFamily="18" charset="0"/>
            </a:endParaRPr>
          </a:p>
          <a:p>
            <a:endParaRPr lang="zh-CN" altLang="en-US" sz="1500" dirty="0"/>
          </a:p>
        </p:txBody>
      </p:sp>
      <p:sp>
        <p:nvSpPr>
          <p:cNvPr id="4" name="内容占位符 3"/>
          <p:cNvSpPr>
            <a:spLocks noGrp="1"/>
          </p:cNvSpPr>
          <p:nvPr>
            <p:ph sz="half" idx="2"/>
          </p:nvPr>
        </p:nvSpPr>
        <p:spPr>
          <a:xfrm>
            <a:off x="6187415" y="2222286"/>
            <a:ext cx="5194583" cy="4486331"/>
          </a:xfrm>
        </p:spPr>
        <p:txBody>
          <a:bodyPr anchor="t">
            <a:noAutofit/>
          </a:bodyPr>
          <a:lstStyle/>
          <a:p>
            <a:r>
              <a:rPr lang="en-US" altLang="zh-CN" sz="1500" dirty="0">
                <a:latin typeface="Times New Roman" panose="02020603050405020304" pitchFamily="18" charset="0"/>
                <a:cs typeface="Times New Roman" panose="02020603050405020304" pitchFamily="18" charset="0"/>
              </a:rPr>
              <a:t>Model Analysis &amp; Structure</a:t>
            </a:r>
          </a:p>
          <a:p>
            <a:r>
              <a:rPr lang="en-US" altLang="zh-CN" sz="1500" dirty="0">
                <a:latin typeface="Times New Roman" panose="02020603050405020304" pitchFamily="18" charset="0"/>
                <a:cs typeface="Times New Roman" panose="02020603050405020304" pitchFamily="18" charset="0"/>
              </a:rPr>
              <a:t>Assumptions</a:t>
            </a:r>
          </a:p>
          <a:p>
            <a:r>
              <a:rPr lang="en-US" altLang="zh-CN" sz="1500" dirty="0">
                <a:latin typeface="Times New Roman" panose="02020603050405020304" pitchFamily="18" charset="0"/>
                <a:cs typeface="Times New Roman" panose="02020603050405020304" pitchFamily="18" charset="0"/>
              </a:rPr>
              <a:t>Notations</a:t>
            </a:r>
          </a:p>
          <a:p>
            <a:r>
              <a:rPr lang="en-US" altLang="zh-CN" sz="1500" dirty="0">
                <a:latin typeface="Times New Roman" panose="02020603050405020304" pitchFamily="18" charset="0"/>
                <a:cs typeface="Times New Roman" panose="02020603050405020304" pitchFamily="18" charset="0"/>
              </a:rPr>
              <a:t>Definitions</a:t>
            </a:r>
          </a:p>
          <a:p>
            <a:r>
              <a:rPr lang="en-US" altLang="zh-CN" sz="1500" dirty="0">
                <a:latin typeface="Times New Roman" panose="02020603050405020304" pitchFamily="18" charset="0"/>
                <a:cs typeface="Times New Roman" panose="02020603050405020304" pitchFamily="18" charset="0"/>
              </a:rPr>
              <a:t>Overview of Our Model</a:t>
            </a:r>
          </a:p>
          <a:p>
            <a:r>
              <a:rPr lang="en-US" altLang="zh-CN" sz="1500" dirty="0">
                <a:latin typeface="Times New Roman" panose="02020603050405020304" pitchFamily="18" charset="0"/>
                <a:cs typeface="Times New Roman" panose="02020603050405020304" pitchFamily="18" charset="0"/>
              </a:rPr>
              <a:t>Developing a Model to Calculate Total Boarding Time</a:t>
            </a:r>
          </a:p>
          <a:p>
            <a:r>
              <a:rPr lang="en-US" altLang="zh-CN" sz="1500" dirty="0">
                <a:latin typeface="Times New Roman" panose="02020603050405020304" pitchFamily="18" charset="0"/>
                <a:cs typeface="Times New Roman" panose="02020603050405020304" pitchFamily="18" charset="0"/>
              </a:rPr>
              <a:t>Relationship Between Boarding and Disembarking</a:t>
            </a:r>
          </a:p>
          <a:p>
            <a:r>
              <a:rPr lang="en-US" altLang="zh-CN" sz="1500" dirty="0">
                <a:latin typeface="Times New Roman" panose="02020603050405020304" pitchFamily="18" charset="0"/>
                <a:cs typeface="Times New Roman" panose="02020603050405020304" pitchFamily="18" charset="0"/>
              </a:rPr>
              <a:t>Satisfaction Index</a:t>
            </a:r>
          </a:p>
          <a:p>
            <a:r>
              <a:rPr lang="en-US" altLang="zh-CN" sz="1500" dirty="0">
                <a:latin typeface="Times New Roman" panose="02020603050405020304" pitchFamily="18" charset="0"/>
                <a:cs typeface="Times New Roman" panose="02020603050405020304" pitchFamily="18" charset="0"/>
              </a:rPr>
              <a:t>Sensitivity Analysis</a:t>
            </a:r>
          </a:p>
          <a:p>
            <a:r>
              <a:rPr lang="en-US" altLang="zh-CN" sz="1500" dirty="0">
                <a:latin typeface="Times New Roman" panose="02020603050405020304" pitchFamily="18" charset="0"/>
                <a:cs typeface="Times New Roman" panose="02020603050405020304" pitchFamily="18" charset="0"/>
              </a:rPr>
              <a:t>Application to Different Aircrafts</a:t>
            </a:r>
          </a:p>
          <a:p>
            <a:r>
              <a:rPr lang="en-US" altLang="zh-CN" sz="1500" dirty="0">
                <a:latin typeface="Times New Roman" panose="02020603050405020304" pitchFamily="18" charset="0"/>
                <a:cs typeface="Times New Roman" panose="02020603050405020304" pitchFamily="18" charset="0"/>
              </a:rPr>
              <a:t>Strengths and Weaknesses</a:t>
            </a:r>
          </a:p>
          <a:p>
            <a:r>
              <a:rPr lang="en-US" altLang="zh-CN" sz="1500" dirty="0">
                <a:latin typeface="Times New Roman" panose="02020603050405020304" pitchFamily="18" charset="0"/>
                <a:cs typeface="Times New Roman" panose="02020603050405020304" pitchFamily="18" charset="0"/>
              </a:rPr>
              <a:t>A Letter to Airline Executives</a:t>
            </a:r>
          </a:p>
        </p:txBody>
      </p:sp>
    </p:spTree>
    <p:extLst>
      <p:ext uri="{BB962C8B-B14F-4D97-AF65-F5344CB8AC3E}">
        <p14:creationId xmlns:p14="http://schemas.microsoft.com/office/powerpoint/2010/main" val="2782460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为</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乘客不需要排队的次数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stands for the times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571"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74254199"/>
              </p:ext>
            </p:extLst>
          </p:nvPr>
        </p:nvGraphicFramePr>
        <p:xfrm>
          <a:off x="2292368" y="5903806"/>
          <a:ext cx="7607263" cy="627403"/>
        </p:xfrm>
        <a:graphic>
          <a:graphicData uri="http://schemas.openxmlformats.org/presentationml/2006/ole">
            <mc:AlternateContent xmlns:mc="http://schemas.openxmlformats.org/markup-compatibility/2006">
              <mc:Choice xmlns:v="urn:schemas-microsoft-com:vml" Requires="v">
                <p:oleObj spid="_x0000_s7572"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8" y="5903806"/>
                        <a:ext cx="7607263" cy="627403"/>
                      </a:xfrm>
                      <a:prstGeom prst="rect">
                        <a:avLst/>
                      </a:prstGeom>
                    </p:spPr>
                  </p:pic>
                </p:oleObj>
              </mc:Fallback>
            </mc:AlternateContent>
          </a:graphicData>
        </a:graphic>
      </p:graphicFrame>
      <p:sp>
        <p:nvSpPr>
          <p:cNvPr id="3" name="Rectangle 315">
            <a:extLst>
              <a:ext uri="{FF2B5EF4-FFF2-40B4-BE49-F238E27FC236}">
                <a16:creationId xmlns:a16="http://schemas.microsoft.com/office/drawing/2014/main" id="{24AD958F-05F3-4B5C-A3F5-7BF242144542}"/>
              </a:ext>
            </a:extLst>
          </p:cNvPr>
          <p:cNvSpPr>
            <a:spLocks noChangeArrowheads="1"/>
          </p:cNvSpPr>
          <p:nvPr/>
        </p:nvSpPr>
        <p:spPr bwMode="auto">
          <a:xfrm>
            <a:off x="4756935" y="4733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966598375"/>
              </p:ext>
            </p:extLst>
          </p:nvPr>
        </p:nvGraphicFramePr>
        <p:xfrm>
          <a:off x="4935038" y="4796044"/>
          <a:ext cx="2321921" cy="578354"/>
        </p:xfrm>
        <a:graphic>
          <a:graphicData uri="http://schemas.openxmlformats.org/presentationml/2006/ole">
            <mc:AlternateContent xmlns:mc="http://schemas.openxmlformats.org/markup-compatibility/2006">
              <mc:Choice xmlns:v="urn:schemas-microsoft-com:vml" Requires="v">
                <p:oleObj spid="_x0000_s7573"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5038" y="4796044"/>
                        <a:ext cx="2321921" cy="578354"/>
                      </a:xfrm>
                      <a:prstGeom prst="rect">
                        <a:avLst/>
                      </a:prstGeom>
                      <a:noFill/>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590"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591"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67"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5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Tree>
    <p:extLst>
      <p:ext uri="{BB962C8B-B14F-4D97-AF65-F5344CB8AC3E}">
        <p14:creationId xmlns:p14="http://schemas.microsoft.com/office/powerpoint/2010/main" val="405536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离机与登机的关联</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Relationship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523220"/>
          </a:xfrm>
          <a:prstGeom prst="rect">
            <a:avLst/>
          </a:prstGeom>
          <a:noFill/>
        </p:spPr>
        <p:txBody>
          <a:bodyPr wrap="square" rtlCol="0">
            <a:spAutoFit/>
          </a:bodyPr>
          <a:lstStyle/>
          <a:p>
            <a:pPr algn="ctr"/>
            <a:r>
              <a:rPr lang="zh-CN" altLang="en-US" sz="1400" b="1" dirty="0">
                <a:solidFill>
                  <a:srgbClr val="0F007B"/>
                </a:solidFill>
              </a:rPr>
              <a:t>图 最优离机方案</a:t>
            </a:r>
            <a:endParaRPr lang="en-US" altLang="zh-CN" sz="1400" b="1" dirty="0">
              <a:solidFill>
                <a:srgbClr val="0F007B"/>
              </a:solidFill>
            </a:endParaRPr>
          </a:p>
          <a:p>
            <a:pPr algn="ctr"/>
            <a:r>
              <a:rPr lang="en-US" altLang="zh-CN" sz="1400" b="1" dirty="0">
                <a:solidFill>
                  <a:srgbClr val="0F007B"/>
                </a:solidFill>
              </a:rPr>
              <a:t>Fig. The optimal disembarking strategy</a:t>
            </a:r>
            <a:endParaRPr lang="zh-CN" altLang="en-US" sz="1400" b="1" dirty="0">
              <a:solidFill>
                <a:srgbClr val="0F007B"/>
              </a:solidFill>
            </a:endParaRPr>
          </a:p>
        </p:txBody>
      </p:sp>
    </p:spTree>
    <p:extLst>
      <p:ext uri="{BB962C8B-B14F-4D97-AF65-F5344CB8AC3E}">
        <p14:creationId xmlns:p14="http://schemas.microsoft.com/office/powerpoint/2010/main" val="1966574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zh-CN" altLang="en-US" sz="1500" b="1" dirty="0">
                <a:solidFill>
                  <a:srgbClr val="0F007B"/>
                </a:solidFill>
                <a:ea typeface="宋体" panose="02010600030101010101" pitchFamily="2" charset="-122"/>
              </a:rPr>
              <a:t>衡量乘客的不满意度</a:t>
            </a:r>
            <a:r>
              <a:rPr lang="zh-CN" altLang="en-US" sz="1500" b="1" dirty="0">
                <a:solidFill>
                  <a:srgbClr val="0F007B"/>
                </a:solidFill>
                <a:latin typeface="宋体" panose="02010600030101010101" pitchFamily="2" charset="-122"/>
                <a:ea typeface="宋体" panose="02010600030101010101" pitchFamily="2" charset="-122"/>
              </a:rPr>
              <a:t>。</a:t>
            </a:r>
            <a:endParaRPr lang="en-US" altLang="zh-CN" sz="1500" b="1" dirty="0">
              <a:solidFill>
                <a:srgbClr val="0F007B"/>
              </a:solidFill>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考虑家庭拆散问题</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families may be separated</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论文中并未直接指明，特此标注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zh-CN" altLang="en-US" sz="15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5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a:t>
            </a:r>
            <a:r>
              <a:rPr lang="zh-CN" altLang="en-US" sz="1500" dirty="0">
                <a:latin typeface="Times New Roman" panose="02020603050405020304" pitchFamily="18" charset="0"/>
                <a:ea typeface="+mj-ea"/>
                <a:cs typeface="Times New Roman" panose="02020603050405020304" pitchFamily="18" charset="0"/>
              </a:rPr>
              <a:t>是为了标准化</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 is for </a:t>
            </a:r>
            <a:r>
              <a:rPr lang="en-US" altLang="zh-CN" sz="1500" dirty="0" err="1">
                <a:latin typeface="Times New Roman" panose="02020603050405020304" pitchFamily="18" charset="0"/>
                <a:ea typeface="+mj-ea"/>
                <a:cs typeface="Times New Roman" panose="02020603050405020304" pitchFamily="18" charset="0"/>
              </a:rPr>
              <a:t>standardisation</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统一量级并考察重要性</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5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500" i="1" dirty="0">
                <a:latin typeface="Times New Roman" panose="02020603050405020304" pitchFamily="18" charset="0"/>
                <a:ea typeface="+mj-ea"/>
                <a:cs typeface="Times New Roman" panose="02020603050405020304" pitchFamily="18" charset="0"/>
              </a:rPr>
              <a:t>equally</a:t>
            </a:r>
            <a:r>
              <a:rPr lang="en-US" altLang="zh-CN" sz="15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1518204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9511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模型分析结构</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Analysis </a:t>
            </a:r>
            <a:r>
              <a:rPr lang="en-US" altLang="zh-CN" sz="2000">
                <a:latin typeface="Times New Roman" panose="02020603050405020304" pitchFamily="18" charset="0"/>
                <a:cs typeface="Times New Roman" panose="02020603050405020304" pitchFamily="18" charset="0"/>
              </a:rPr>
              <a:t>&amp; Structure</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810000" y="-10587"/>
            <a:ext cx="11382000" cy="3884810"/>
            <a:chOff x="-2407231" y="2039272"/>
            <a:chExt cx="12962416" cy="457488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9" name="文本框 8"/>
            <p:cNvSpPr txBox="1"/>
            <p:nvPr/>
          </p:nvSpPr>
          <p:spPr>
            <a:xfrm>
              <a:off x="-2407231" y="4906069"/>
              <a:ext cx="3569247" cy="523221"/>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3077" y="3884265"/>
            <a:ext cx="9725846" cy="2663221"/>
          </a:xfrm>
        </p:spPr>
      </p:pic>
      <p:sp>
        <p:nvSpPr>
          <p:cNvPr id="7" name="文本框 6"/>
          <p:cNvSpPr txBox="1"/>
          <p:nvPr/>
        </p:nvSpPr>
        <p:spPr>
          <a:xfrm>
            <a:off x="1000919" y="5810295"/>
            <a:ext cx="3134074"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登机流程图</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局部最优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zh-CN" altLang="en-US" sz="1500" dirty="0">
                    <a:latin typeface="Times New Roman" panose="02020603050405020304" pitchFamily="18" charset="0"/>
                  </a:rPr>
                  <a:t>采用前述最快的</a:t>
                </a:r>
                <a:r>
                  <a:rPr lang="en-US" altLang="zh-CN" sz="1500" dirty="0">
                    <a:latin typeface="Times New Roman" panose="02020603050405020304" pitchFamily="18" charset="0"/>
                  </a:rPr>
                  <a:t> Steffen sub-perfect </a:t>
                </a:r>
                <a:r>
                  <a:rPr lang="zh-CN" altLang="en-US" sz="1500" dirty="0">
                    <a:latin typeface="Times New Roman" panose="02020603050405020304" pitchFamily="18" charset="0"/>
                  </a:rPr>
                  <a:t>方案</a:t>
                </a:r>
                <a:endParaRPr lang="en-US" altLang="zh-CN" sz="1500" dirty="0">
                  <a:latin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rPr>
                  <a:t>（本模型关键）维护最优</a:t>
                </a:r>
                <a:endParaRPr lang="en-US" altLang="zh-CN" sz="1500" dirty="0">
                  <a:latin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rPr>
                  <a:t>The key of our model – maintaining optimality</a:t>
                </a:r>
              </a:p>
              <a:p>
                <a:pPr lvl="2">
                  <a:buFont typeface="Wingdings" panose="05000000000000000000" pitchFamily="2" charset="2"/>
                  <a:buChar char="p"/>
                </a:pPr>
                <a:r>
                  <a:rPr lang="zh-CN" altLang="en-US" sz="1500" dirty="0">
                    <a:latin typeface="Times New Roman" panose="02020603050405020304" pitchFamily="18" charset="0"/>
                  </a:rPr>
                  <a:t>由</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4</m:t>
                        </m:r>
                      </m:sub>
                    </m:sSub>
                  </m:oMath>
                </a14:m>
                <a:r>
                  <a:rPr lang="zh-CN" altLang="en-US" sz="1500" dirty="0">
                    <a:latin typeface="Times New Roman" panose="02020603050405020304" pitchFamily="18" charset="0"/>
                  </a:rPr>
                  <a:t>到</a:t>
                </a:r>
                <a14:m>
                  <m:oMath xmlns:m="http://schemas.openxmlformats.org/officeDocument/2006/math">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𝐿</m:t>
                        </m:r>
                      </m:e>
                      <m:sub>
                        <m:r>
                          <a:rPr lang="en-US" altLang="zh-CN" sz="1500" b="0" i="1" dirty="0" smtClean="0">
                            <a:latin typeface="Cambria Math" panose="02040503050406030204" pitchFamily="18" charset="0"/>
                          </a:rPr>
                          <m:t>1</m:t>
                        </m:r>
                      </m:sub>
                    </m:sSub>
                  </m:oMath>
                </a14:m>
                <a:r>
                  <a:rPr lang="zh-CN" altLang="en-US" sz="1500" dirty="0">
                    <a:latin typeface="Times New Roman" panose="02020603050405020304" pitchFamily="18" charset="0"/>
                  </a:rPr>
                  <a:t>登机（从内到外）</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Boarding from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𝐿</m:t>
                        </m:r>
                      </m:e>
                      <m:sub>
                        <m:r>
                          <a:rPr lang="en-US" altLang="zh-CN" sz="1500" i="1">
                            <a:latin typeface="Cambria Math" panose="02040503050406030204" pitchFamily="18" charset="0"/>
                          </a:rPr>
                          <m:t>4</m:t>
                        </m:r>
                      </m:sub>
                    </m:sSub>
                  </m:oMath>
                </a14:m>
                <a:r>
                  <a:rPr lang="zh-CN" altLang="en-US" sz="1500" dirty="0">
                    <a:latin typeface="Times New Roman" panose="02020603050405020304" pitchFamily="18" charset="0"/>
                  </a:rPr>
                  <a:t> </a:t>
                </a:r>
                <a:r>
                  <a:rPr lang="en-US" altLang="zh-CN" sz="1500" dirty="0">
                    <a:latin typeface="Times New Roman" panose="02020603050405020304" pitchFamily="18" charset="0"/>
                  </a:rPr>
                  <a:t>to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𝐿</m:t>
                        </m:r>
                      </m:e>
                      <m:sub>
                        <m:r>
                          <a:rPr lang="en-US" altLang="zh-CN" sz="1500" i="1" dirty="0">
                            <a:latin typeface="Cambria Math" panose="02040503050406030204" pitchFamily="18" charset="0"/>
                          </a:rPr>
                          <m:t>1</m:t>
                        </m:r>
                      </m:sub>
                    </m:sSub>
                  </m:oMath>
                </a14:m>
                <a:r>
                  <a:rPr lang="en-US" altLang="zh-CN" sz="1500" dirty="0">
                    <a:latin typeface="Times New Roman" panose="02020603050405020304" pitchFamily="18" charset="0"/>
                  </a:rPr>
                  <a:t> (inner to outer)</a:t>
                </a:r>
              </a:p>
              <a:p>
                <a:pPr lvl="2">
                  <a:buFont typeface="Wingdings" panose="05000000000000000000" pitchFamily="2" charset="2"/>
                  <a:buChar char="p"/>
                </a:pPr>
                <a:r>
                  <a:rPr lang="zh-CN" altLang="en-US" sz="1500" dirty="0">
                    <a:latin typeface="Times New Roman" panose="02020603050405020304" pitchFamily="18" charset="0"/>
                  </a:rPr>
                  <a:t>“备用人”</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i="1" dirty="0">
                    <a:latin typeface="Times New Roman" panose="02020603050405020304" pitchFamily="18" charset="0"/>
                  </a:rPr>
                  <a:t>Backup Passengers</a:t>
                </a:r>
              </a:p>
              <a:p>
                <a:pPr lvl="2">
                  <a:buFont typeface="Wingdings" panose="05000000000000000000" pitchFamily="2" charset="2"/>
                  <a:buChar char="p"/>
                </a:pPr>
                <a:r>
                  <a:rPr lang="zh-CN" altLang="en-US" sz="1500" dirty="0">
                    <a:latin typeface="Times New Roman" panose="02020603050405020304" pitchFamily="18" charset="0"/>
                  </a:rPr>
                  <a:t>贪心算法</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Greedy Algorithm</a:t>
                </a:r>
                <a:endParaRPr lang="zh-CN" altLang="en-US" sz="1500" dirty="0">
                  <a:latin typeface="Times New Roman" panose="02020603050405020304" pitchFamily="18" charset="0"/>
                </a:endParaRPr>
              </a:p>
              <a:p>
                <a:endParaRPr lang="zh-CN" altLang="en-US" sz="1500"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092182" y="4413749"/>
            <a:ext cx="4007634" cy="2118025"/>
          </a:xfrm>
          <a:prstGeom prst="rect">
            <a:avLst/>
          </a:prstGeom>
        </p:spPr>
      </p:pic>
      <p:grpSp>
        <p:nvGrpSpPr>
          <p:cNvPr id="2" name="组合 1"/>
          <p:cNvGrpSpPr/>
          <p:nvPr/>
        </p:nvGrpSpPr>
        <p:grpSpPr>
          <a:xfrm>
            <a:off x="8303767" y="4331037"/>
            <a:ext cx="3552567" cy="2200737"/>
            <a:chOff x="6489699" y="2786848"/>
            <a:chExt cx="5223607" cy="3235909"/>
          </a:xfrm>
        </p:grpSpPr>
        <p:sp>
          <p:nvSpPr>
            <p:cNvPr id="6" name="文本框 5"/>
            <p:cNvSpPr txBox="1"/>
            <p:nvPr/>
          </p:nvSpPr>
          <p:spPr>
            <a:xfrm>
              <a:off x="7367295" y="5499537"/>
              <a:ext cx="3468414"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rPr>
                <a:t>图 理想登机方案</a:t>
              </a:r>
              <a:endParaRPr lang="en-US" altLang="zh-CN" sz="1400" b="1" dirty="0">
                <a:solidFill>
                  <a:schemeClr val="accent1"/>
                </a:solidFill>
                <a:latin typeface="宋体" panose="02010600030101010101" pitchFamily="2" charset="-122"/>
              </a:endParaRPr>
            </a:p>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7099" y="0"/>
            <a:ext cx="5744901" cy="410791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524226"/>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a:latin typeface="Times New Roman" panose="02020603050405020304" pitchFamily="18" charset="0"/>
                <a:cs typeface="Times New Roman" panose="02020603050405020304" pitchFamily="18" charset="0"/>
              </a:rPr>
              <a:t>Humanization </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dirty="0">
                    <a:latin typeface="Times New Roman" panose="02020603050405020304" pitchFamily="18" charset="0"/>
                    <a:ea typeface="+mj-ea"/>
                    <a:cs typeface="Times New Roman" panose="02020603050405020304" pitchFamily="18" charset="0"/>
                  </a:rPr>
                  <a:t>并</a:t>
                </a: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简化计算。</a:t>
                </a:r>
                <a:endPar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只在计算距离时有用</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defTabSz="914400">
                  <a:spcBef>
                    <a:spcPts val="0"/>
                  </a:spcBef>
                  <a:spcAft>
                    <a:spcPts val="0"/>
                  </a:spcAft>
                  <a:buClrTx/>
                  <a:buFont typeface="Wingdings" panose="05000000000000000000" pitchFamily="2" charset="2"/>
                  <a:buChar char="p"/>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xfrm>
                <a:off x="818712" y="2222287"/>
                <a:ext cx="10554574" cy="4309142"/>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3624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
        <p:nvSpPr>
          <p:cNvPr id="2" name="文本框 1"/>
          <p:cNvSpPr txBox="1"/>
          <p:nvPr/>
        </p:nvSpPr>
        <p:spPr>
          <a:xfrm>
            <a:off x="818712" y="4587240"/>
            <a:ext cx="11207384" cy="553998"/>
          </a:xfrm>
          <a:prstGeom prst="rect">
            <a:avLst/>
          </a:prstGeom>
          <a:noFill/>
        </p:spPr>
        <p:txBody>
          <a:bodyPr wrap="square" rtlCol="0">
            <a:spAutoFit/>
          </a:bodyPr>
          <a:lstStyle/>
          <a:p>
            <a:r>
              <a:rPr lang="en-US" altLang="zh-CN" sz="1500" b="1" dirty="0"/>
              <a:t>*</a:t>
            </a:r>
            <a:r>
              <a:rPr lang="zh-CN" altLang="en-US" sz="1500" b="1" dirty="0"/>
              <a:t>以下演讲中的变量若初次出现会伴随详细解释。</a:t>
            </a:r>
            <a:endParaRPr lang="en-US" altLang="zh-CN" sz="1500" b="1" dirty="0"/>
          </a:p>
          <a:p>
            <a:r>
              <a:rPr lang="en-US" altLang="zh-CN" sz="1500" b="1" dirty="0"/>
              <a:t>*In the following presentation, variables that emerge for the first time will be accompanied by detailed explanations.</a:t>
            </a:r>
            <a:endParaRPr lang="zh-CN" altLang="en-US" sz="1500" b="1" dirty="0"/>
          </a:p>
        </p:txBody>
      </p:sp>
    </p:spTree>
    <p:extLst>
      <p:ext uri="{BB962C8B-B14F-4D97-AF65-F5344CB8AC3E}">
        <p14:creationId xmlns:p14="http://schemas.microsoft.com/office/powerpoint/2010/main" val="1556214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定义“时间”为</a:t>
                </a:r>
                <a14:m>
                  <m:oMath xmlns:m="http://schemas.openxmlformats.org/officeDocument/2006/math">
                    <m:r>
                      <a:rPr lang="zh-CN" altLang="en-US" sz="1500" b="0" dirty="0">
                        <a:solidFill>
                          <a:prstClr val="black"/>
                        </a:solidFill>
                        <a:latin typeface="Cambria Math" panose="02040503050406030204" pitchFamily="18" charset="0"/>
                        <a:ea typeface="+mj-ea"/>
                        <a:cs typeface="Times New Roman" panose="02020603050405020304" pitchFamily="18" charset="0"/>
                      </a:rPr>
                      <m:t>多少</m:t>
                    </m:r>
                    <m:r>
                      <a:rPr lang="zh-CN" altLang="en-US" sz="1500" i="1" dirty="0" smtClean="0">
                        <a:solidFill>
                          <a:prstClr val="black"/>
                        </a:solidFill>
                        <a:latin typeface="Cambria Math" panose="02040503050406030204" pitchFamily="18" charset="0"/>
                        <a:ea typeface="+mj-ea"/>
                        <a:cs typeface="Times New Roman" panose="02020603050405020304" pitchFamily="18" charset="0"/>
                      </a:rPr>
                      <m:t>份</m:t>
                    </m:r>
                    <m:sSub>
                      <m:sSubPr>
                        <m:ctrlP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ctrlPr>
                      </m:sSubPr>
                      <m:e>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𝜏</m:t>
                        </m:r>
                      </m:e>
                      <m:sub>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0</m:t>
                        </m:r>
                      </m:sub>
                    </m:sSub>
                    <m:r>
                      <a:rPr lang="zh-CN" altLang="en-US" sz="1500" i="1">
                        <a:solidFill>
                          <a:prstClr val="black"/>
                        </a:solidFill>
                        <a:latin typeface="Cambria Math" panose="02040503050406030204" pitchFamily="18" charset="0"/>
                        <a:ea typeface="+mj-ea"/>
                        <a:cs typeface="Times New Roman" panose="02020603050405020304" pitchFamily="18" charset="0"/>
                      </a:rPr>
                      <m:t>，</m:t>
                    </m:r>
                    <m:r>
                      <a:rPr lang="zh-CN" altLang="en-US" sz="1500" i="1" smtClean="0">
                        <a:solidFill>
                          <a:prstClr val="black"/>
                        </a:solidFill>
                        <a:latin typeface="Cambria Math" panose="02040503050406030204" pitchFamily="18" charset="0"/>
                        <a:ea typeface="+mj-ea"/>
                        <a:cs typeface="Times New Roman" panose="02020603050405020304" pitchFamily="18" charset="0"/>
                      </a:rPr>
                      <m:t>即</m:t>
                    </m:r>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无量纲。</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5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5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5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5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不会改变相对的最优策略，可以简化模型。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模型总览</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of </a:t>
            </a:r>
            <a:r>
              <a:rPr lang="en-US" altLang="zh-CN" sz="2000" dirty="0">
                <a:solidFill>
                  <a:prstClr val="white"/>
                </a:solidFill>
                <a:latin typeface="Times New Roman" panose="02020603050405020304" pitchFamily="18" charset="0"/>
                <a:cs typeface="Times New Roman" panose="02020603050405020304" pitchFamily="18" charset="0"/>
              </a:rPr>
              <a:t>O</a:t>
            </a:r>
            <a:r>
              <a:rPr lang="en-US" altLang="zh-CN" sz="2000" noProof="0" dirty="0" err="1">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M</a:t>
            </a:r>
            <a:r>
              <a:rPr lang="en-US" altLang="zh-CN" sz="2000" noProof="0" dirty="0" err="1">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523220"/>
          </a:xfrm>
          <a:prstGeom prst="rect">
            <a:avLst/>
          </a:prstGeom>
          <a:noFill/>
        </p:spPr>
        <p:txBody>
          <a:bodyPr wrap="square" rtlCol="0">
            <a:spAutoFit/>
          </a:bodyPr>
          <a:lstStyle/>
          <a:p>
            <a:pPr algn="ctr"/>
            <a:r>
              <a:rPr lang="zh-CN" altLang="en-US" sz="1400" b="1" dirty="0">
                <a:solidFill>
                  <a:schemeClr val="accent1"/>
                </a:solidFill>
              </a:rPr>
              <a:t>图 模型总览</a:t>
            </a:r>
            <a:endParaRPr lang="en-US" altLang="zh-CN" sz="1400" b="1" dirty="0">
              <a:solidFill>
                <a:schemeClr val="accent1"/>
              </a:solidFill>
            </a:endParaRPr>
          </a:p>
          <a:p>
            <a:pPr algn="ctr"/>
            <a:r>
              <a:rPr lang="en-US" altLang="zh-CN" sz="1400" b="1" dirty="0">
                <a:solidFill>
                  <a:schemeClr val="accent1"/>
                </a:solidFill>
              </a:rPr>
              <a:t>Fig. Overview of our model</a:t>
            </a:r>
            <a:endParaRPr lang="zh-CN" altLang="en-US" sz="1400" b="1" dirty="0">
              <a:solidFill>
                <a:schemeClr val="accent1"/>
              </a:solidFill>
            </a:endParaRPr>
          </a:p>
        </p:txBody>
      </p:sp>
    </p:spTree>
    <p:extLst>
      <p:ext uri="{BB962C8B-B14F-4D97-AF65-F5344CB8AC3E}">
        <p14:creationId xmlns:p14="http://schemas.microsoft.com/office/powerpoint/2010/main" val="388499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23165"/>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554164"/>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p:cNvSpPr txBox="1"/>
          <p:nvPr/>
        </p:nvSpPr>
        <p:spPr>
          <a:xfrm>
            <a:off x="8726557" y="2578350"/>
            <a:ext cx="3160643" cy="2477601"/>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only one correspondent cell exists in each position.</a:t>
            </a:r>
            <a:endParaRPr lang="zh-CN" altLang="en-US" dirty="0">
              <a:latin typeface="Times New Roman" panose="02020603050405020304" pitchFamily="18" charset="0"/>
            </a:endParaRPr>
          </a:p>
        </p:txBody>
      </p:sp>
      <p:cxnSp>
        <p:nvCxnSpPr>
          <p:cNvPr id="7" name="直接箭头连接符 6"/>
          <p:cNvCxnSpPr>
            <a:stCxn id="9" idx="2"/>
          </p:cNvCxnSpPr>
          <p:nvPr/>
        </p:nvCxnSpPr>
        <p:spPr>
          <a:xfrm>
            <a:off x="1520687" y="3776174"/>
            <a:ext cx="456092" cy="2017667"/>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100313"/>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5793841"/>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3646756"/>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350409"/>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350409"/>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3888044"/>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38098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49902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483635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3888044"/>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38479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898</TotalTime>
  <Words>3842</Words>
  <Application>Microsoft Office PowerPoint</Application>
  <PresentationFormat>宽屏</PresentationFormat>
  <Paragraphs>388</Paragraphs>
  <Slides>37</Slides>
  <Notes>34</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4" baseType="lpstr">
      <vt:lpstr>Cambria Math</vt:lpstr>
      <vt:lpstr>Times New Roman</vt:lpstr>
      <vt:lpstr>宋体</vt:lpstr>
      <vt:lpstr>Wingdings</vt:lpstr>
      <vt:lpstr>Wingdings 2</vt:lpstr>
      <vt:lpstr>引用</vt:lpstr>
      <vt:lpstr>AxMath</vt:lpstr>
      <vt:lpstr>登机与离机策略的最优化讨论 The Optimal Boarding &amp; Disembarking Method</vt:lpstr>
      <vt:lpstr>目录 Table of Contents</vt:lpstr>
      <vt:lpstr>模型分析结构 Model Analysis &amp; Structure</vt:lpstr>
      <vt:lpstr>假设 Assumptions</vt:lpstr>
      <vt:lpstr>假设的解释 Justification for the Assumption</vt:lpstr>
      <vt:lpstr>变量表 Notations</vt:lpstr>
      <vt:lpstr>定义 Definitions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离机与登机的关联 Relationship Between Boarding and Disembarking</vt:lpstr>
      <vt:lpstr>满意度指数 Satisfaction Index</vt:lpstr>
      <vt:lpstr>模拟结果 Results of Simulation</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Shao Eason</cp:lastModifiedBy>
  <cp:revision>175</cp:revision>
  <dcterms:created xsi:type="dcterms:W3CDTF">2022-04-09T13:58:34Z</dcterms:created>
  <dcterms:modified xsi:type="dcterms:W3CDTF">2022-04-17T08:11:52Z</dcterms:modified>
</cp:coreProperties>
</file>